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3E8"/>
          </a:solidFill>
          <a:ln w="12700">
            <a:solidFill>
              <a:srgbClr val="FBF3E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68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pic>
        <p:nvPicPr>
          <p:cNvPr id="6" name="Image 0" descr="/Users/cameronsprenger/Desktop/Project Explore/nightshift/marketing-site/assets/logo-lockup-dark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41248" y="822960"/>
            <a:ext cx="4480560" cy="10058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965960"/>
            <a:ext cx="6217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Make rebate paperwork feel like an operating system, not a scavenger hunt.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68680" y="3794760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RebateOps helps northern Illinois HVAC teams collect missing documents, prepare cleaner packets, and keep submission blockers visible.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60920" y="914400"/>
            <a:ext cx="3749040" cy="5074920"/>
          </a:xfrm>
          <a:prstGeom prst="roundRect">
            <a:avLst>
              <a:gd name="adj" fmla="val 5366"/>
            </a:avLst>
          </a:prstGeom>
          <a:solidFill>
            <a:srgbClr val="11222C"/>
          </a:solidFill>
          <a:ln w="12700">
            <a:solidFill>
              <a:srgbClr val="11222C"/>
            </a:solidFill>
            <a:prstDash val="solid"/>
          </a:ln>
        </p:spPr>
      </p:sp>
      <p:pic>
        <p:nvPicPr>
          <p:cNvPr id="10" name="Image 1" descr="/Users/cameronsprenger/Desktop/Project Explore/nightshift/marketing-site/assets/logo-lockup-light.sv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6680" y="1234440"/>
            <a:ext cx="2880360" cy="65836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726680" y="22677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Field signal for rebate paperwork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7726680" y="2615184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Submission-readiness workflow
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for HVAC rebate paperwork</a:t>
            </a:r>
            <a:endParaRPr lang="en-US" sz="2000" dirty="0"/>
          </a:p>
        </p:txBody>
      </p:sp>
      <p:sp>
        <p:nvSpPr>
          <p:cNvPr id="13" name="Text 9"/>
          <p:cNvSpPr/>
          <p:nvPr/>
        </p:nvSpPr>
        <p:spPr>
          <a:xfrm>
            <a:off x="7726680" y="370332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7EE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Brand principles: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E7EE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• disciplined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E7EE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• local-first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E7EE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• human-guided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E7EEF1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• safe claims only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3E8"/>
          </a:solidFill>
          <a:ln w="12700">
            <a:solidFill>
              <a:srgbClr val="FBF3E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68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MARKET WEDGE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170432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indent="0" marL="0">
              <a:buNone/>
            </a:pPr>
            <a:r>
              <a:rPr lang="en-US" sz="25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Why this brand can feel sharper than a generic rebates tool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841248" y="269748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brand works because the product is narrowly focused on the field-to-office paperwork handoff, not vague nationwide rebate automation.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41248" y="3703320"/>
            <a:ext cx="2212848" cy="1463040"/>
          </a:xfrm>
          <a:prstGeom prst="roundRect">
            <a:avLst>
              <a:gd name="adj" fmla="val 10000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  <a:effectLst>
            <a:outerShdw sx="100000" sy="100000" kx="0" ky="0" algn="bl" rotWithShape="0" blurRad="12700" dist="50800" dir="2700000">
              <a:srgbClr val="B7A48F">
                <a:alpha val="14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05840" y="384962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ILLINOIS REBATE FUNDS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05840" y="414223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$263M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005840" y="4599432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Allocated to Illinois HOMES and HEAR programs.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27832" y="3703320"/>
            <a:ext cx="2212848" cy="1463040"/>
          </a:xfrm>
          <a:prstGeom prst="roundRect">
            <a:avLst>
              <a:gd name="adj" fmla="val 10000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  <a:effectLst>
            <a:outerShdw sx="100000" sy="100000" kx="0" ky="0" algn="bl" rotWithShape="0" blurRad="12700" dist="50800" dir="2700000">
              <a:srgbClr val="B7A48F">
                <a:alpha val="14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92424" y="384962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7064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IDEAL BUYER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392424" y="414223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5-50 techs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392424" y="4599432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Enough admin pain to matter, small enough to feel the workflow drag.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614416" y="3703320"/>
            <a:ext cx="2212848" cy="1463040"/>
          </a:xfrm>
          <a:prstGeom prst="roundRect">
            <a:avLst>
              <a:gd name="adj" fmla="val 10000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  <a:effectLst>
            <a:outerShdw sx="100000" sy="100000" kx="0" ky="0" algn="bl" rotWithShape="0" blurRad="12700" dist="50800" dir="2700000">
              <a:srgbClr val="B7A48F">
                <a:alpha val="14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779008" y="384962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98E4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SUBMISSION WINDOW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779008" y="414223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90 days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779008" y="4599432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Operational timing pressure turns paperwork delays into real risk.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8001000" y="987552"/>
            <a:ext cx="3246120" cy="4754880"/>
          </a:xfrm>
          <a:prstGeom prst="roundRect">
            <a:avLst>
              <a:gd name="adj" fmla="val 4507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183880" y="1133856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Brand posture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183880" y="1463040"/>
            <a:ext cx="283464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Own one ugly paperwork mess.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Sell clarity before automation theater.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Make blockers visible and follow-up tighter.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Stay credible by refusing approval promises.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3E8"/>
          </a:solidFill>
          <a:ln w="12700">
            <a:solidFill>
              <a:srgbClr val="FBF3E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68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PROOF LAYER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170432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indent="0" marL="0">
              <a:buNone/>
            </a:pPr>
            <a:r>
              <a:rPr lang="en-US" sz="25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What RebateOps can already show safely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841248" y="269748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Trust comes from evidence framing: secure share pages, packet-proof artifacts, and an operator demo path that matches the product.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41248" y="3657600"/>
            <a:ext cx="3337560" cy="2011680"/>
          </a:xfrm>
          <a:prstGeom prst="roundRect">
            <a:avLst>
              <a:gd name="adj" fmla="val 7273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3803904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Status share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24128" y="4133088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Contractor-safe status surface.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Shows packet progress and blocker context.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 full ops access required.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407408" y="3657600"/>
            <a:ext cx="3337560" cy="2011680"/>
          </a:xfrm>
          <a:prstGeom prst="roundRect">
            <a:avLst>
              <a:gd name="adj" fmla="val 7273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0288" y="3803904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Upload request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90288" y="4133088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One requested item at a time.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Clear next action for the contractor.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Keeps missing-doc asks narrow.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973568" y="3657600"/>
            <a:ext cx="3337560" cy="2011680"/>
          </a:xfrm>
          <a:prstGeom prst="roundRect">
            <a:avLst>
              <a:gd name="adj" fmla="val 7273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56448" y="3803904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Packet summary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156448" y="4133088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Structured review artifact.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Cleaner proof before filing claims.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Useful for office sign-off.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222C"/>
          </a:solidFill>
          <a:ln w="12700">
            <a:solidFill>
              <a:srgbClr val="214555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F3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8E0E4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COLLATERAL SYSTEM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170432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indent="0" marL="0">
              <a:buNone/>
            </a:pPr>
            <a:r>
              <a:rPr lang="en-US" sz="25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What the launch materials now do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841248" y="269748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0E4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site now behaves like a lightweight sales system: homepage, proof page, brand kit, packet checklist, pilot offer, and founder signature all reinforce one story.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41248" y="3657600"/>
            <a:ext cx="3474720" cy="1920240"/>
          </a:xfrm>
          <a:prstGeom prst="roundRect">
            <a:avLst>
              <a:gd name="adj" fmla="val 7619"/>
            </a:avLst>
          </a:prstGeom>
          <a:solidFill>
            <a:srgbClr val="214555"/>
          </a:solidFill>
          <a:ln w="12700">
            <a:solidFill>
              <a:srgbClr val="3A5C6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380390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Public pages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24128" y="4133088"/>
            <a:ext cx="30632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Homepage with resource hub.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Proof page for safe trust signals.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About page for founder and thesis context.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498848" y="3657600"/>
            <a:ext cx="3474720" cy="1920240"/>
          </a:xfrm>
          <a:prstGeom prst="roundRect">
            <a:avLst>
              <a:gd name="adj" fmla="val 7619"/>
            </a:avLst>
          </a:prstGeom>
          <a:solidFill>
            <a:srgbClr val="214555"/>
          </a:solidFill>
          <a:ln w="12700">
            <a:solidFill>
              <a:srgbClr val="3A5C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81728" y="380390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Close assets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681728" y="4133088"/>
            <a:ext cx="30632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Polished pilot offer page.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Branded packet-triage checklist.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Email signature system for Gmail outreach.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56448" y="3657600"/>
            <a:ext cx="3154680" cy="1920240"/>
          </a:xfrm>
          <a:prstGeom prst="roundRect">
            <a:avLst>
              <a:gd name="adj" fmla="val 7619"/>
            </a:avLst>
          </a:prstGeom>
          <a:solidFill>
            <a:srgbClr val="214555"/>
          </a:solidFill>
          <a:ln w="12700">
            <a:solidFill>
              <a:srgbClr val="3A5C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39328" y="3803904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Consistency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39328" y="4133088"/>
            <a:ext cx="2743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Shared tagline and safe promise.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Logo lockups for dark and light surfaces.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EDF3F6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Field-signal palette across site and product.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3E8"/>
          </a:solidFill>
          <a:ln w="12700">
            <a:solidFill>
              <a:srgbClr val="FBF3E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68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PILOT OFFER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170432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indent="0" marL="0">
              <a:buNone/>
            </a:pPr>
            <a:r>
              <a:rPr lang="en-US" sz="25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How the brand supports commercial close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841248" y="269748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offer is intentionally short, bounded, and local: enough to feel credible, not so large that it sounds like enterprise software theater.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41248" y="3675888"/>
            <a:ext cx="3657600" cy="1874520"/>
          </a:xfrm>
          <a:prstGeom prst="roundRect">
            <a:avLst>
              <a:gd name="adj" fmla="val 7805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382219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Founding pilot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24128" y="4151376"/>
            <a:ext cx="32461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30 days.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Up to 10 active jobs.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$1,500 flat.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36592" y="3675888"/>
            <a:ext cx="3611880" cy="1874520"/>
          </a:xfrm>
          <a:prstGeom prst="roundRect">
            <a:avLst>
              <a:gd name="adj" fmla="val 7805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19472" y="3822192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Free first step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919472" y="4151376"/>
            <a:ext cx="3200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Triage up to 3 redacted packet examples.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Return blockers, likely correction loops, and next actions.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577072" y="3675888"/>
            <a:ext cx="2697480" cy="1874520"/>
          </a:xfrm>
          <a:prstGeom prst="roundRect">
            <a:avLst>
              <a:gd name="adj" fmla="val 7805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59952" y="3822192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Safe claims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759952" y="4151376"/>
            <a:ext cx="22860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 approval guarantees.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 fixed timelines.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 autonomous filing claims.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3E8"/>
          </a:solidFill>
          <a:ln w="12700">
            <a:solidFill>
              <a:srgbClr val="FBF3E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566928"/>
            <a:ext cx="548640" cy="0"/>
          </a:xfrm>
          <a:prstGeom prst="line">
            <a:avLst/>
          </a:prstGeom>
          <a:noFill/>
          <a:ln w="31750">
            <a:solidFill>
              <a:srgbClr val="E36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32918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68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REBATEOPS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Submission-readiness workflow for HVAC rebate paperwork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86868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36A2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LAUNCH READY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170432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indent="0" marL="0">
              <a:buNone/>
            </a:pPr>
            <a:r>
              <a:rPr lang="en-US" sz="25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What is true before the first real outreach wave</a:t>
            </a:r>
            <a:endParaRPr lang="en-US" sz="2500" dirty="0"/>
          </a:p>
        </p:txBody>
      </p:sp>
      <p:sp>
        <p:nvSpPr>
          <p:cNvPr id="8" name="Text 6"/>
          <p:cNvSpPr/>
          <p:nvPr/>
        </p:nvSpPr>
        <p:spPr>
          <a:xfrm>
            <a:off x="841248" y="2697480"/>
            <a:ext cx="6217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brand, inbox, website, offer, and payment path are live. The next learning comes from real replies, not more abstract polishing.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841248" y="3675888"/>
            <a:ext cx="3566160" cy="1965960"/>
          </a:xfrm>
          <a:prstGeom prst="roundRect">
            <a:avLst>
              <a:gd name="adj" fmla="val 7442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382219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Now live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24128" y="4151376"/>
            <a:ext cx="31546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hello@rebateops.co inbox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rebateops.co website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Bluevine + Stripe setup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Branded collateral pages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0" y="3675888"/>
            <a:ext cx="3383280" cy="1965960"/>
          </a:xfrm>
          <a:prstGeom prst="roundRect">
            <a:avLst>
              <a:gd name="adj" fmla="val 7442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3822192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Keep doing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754880" y="4151376"/>
            <a:ext cx="2971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Use proof-first language.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Send the checklist only after interest.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Promote walkthroughs before pilot close.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19872" y="3675888"/>
            <a:ext cx="3154680" cy="1965960"/>
          </a:xfrm>
          <a:prstGeom prst="roundRect">
            <a:avLst>
              <a:gd name="adj" fmla="val 7442"/>
            </a:avLst>
          </a:prstGeom>
          <a:solidFill>
            <a:srgbClr val="FFFFFF">
              <a:alpha val="94000"/>
            </a:srgbClr>
          </a:solidFill>
          <a:ln w="12700">
            <a:solidFill>
              <a:srgbClr val="D7CCB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02752" y="3822192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22C"/>
                </a:solidFill>
                <a:latin typeface="Fraunces" pitchFamily="34" charset="0"/>
                <a:ea typeface="Fraunces" pitchFamily="34" charset="-122"/>
                <a:cs typeface="Fraunces" pitchFamily="34" charset="-120"/>
              </a:rPr>
              <a:t>Do not do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02752" y="4151376"/>
            <a:ext cx="27432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Do not promise approvals.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Do not overstate automation.</a:t>
            </a:r>
            <a:endParaRPr lang="en-US" sz="1100" dirty="0"/>
          </a:p>
          <a:p>
            <a:pPr marL="177800" indent="-177800">
              <a:buSzPct val="100000"/>
              <a:buChar char="•"/>
            </a:pPr>
            <a:r>
              <a:rPr lang="en-US" sz="1100" dirty="0">
                <a:solidFill>
                  <a:srgbClr val="5B6872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Do not send without explicit approval.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unce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pace Grotesk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RebateOps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RebateOps Launch Deck</dc:title>
  <dc:subject>RebateOps launch brand deck</dc:subject>
  <dc:creator>OpenAI Codex</dc:creator>
  <cp:lastModifiedBy>OpenAI Codex</cp:lastModifiedBy>
  <cp:revision>1</cp:revision>
  <dcterms:created xsi:type="dcterms:W3CDTF">2026-04-07T01:46:56Z</dcterms:created>
  <dcterms:modified xsi:type="dcterms:W3CDTF">2026-04-07T01:46:56Z</dcterms:modified>
</cp:coreProperties>
</file>